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elegraf" charset="1" panose="00000500000000000000"/>
      <p:regular r:id="rId16"/>
    </p:embeddedFont>
    <p:embeddedFont>
      <p:font typeface="Telegraf Bold" charset="1" panose="00000800000000000000"/>
      <p:regular r:id="rId17"/>
    </p:embeddedFont>
    <p:embeddedFont>
      <p:font typeface="Arimo" charset="1" panose="020B0604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35.png" Type="http://schemas.openxmlformats.org/officeDocument/2006/relationships/image"/><Relationship Id="rId15" Target="../media/image36.svg" Type="http://schemas.openxmlformats.org/officeDocument/2006/relationships/image"/><Relationship Id="rId16" Target="../media/image37.png" Type="http://schemas.openxmlformats.org/officeDocument/2006/relationships/image"/><Relationship Id="rId17" Target="../media/image38.svg" Type="http://schemas.openxmlformats.org/officeDocument/2006/relationships/image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41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9.png" Type="http://schemas.openxmlformats.org/officeDocument/2006/relationships/image"/><Relationship Id="rId7" Target="https://negabyasmine.github.io/projet-de-groupe/" TargetMode="External" Type="http://schemas.openxmlformats.org/officeDocument/2006/relationships/hyperlink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79136">
            <a:off x="-6800741" y="-8937516"/>
            <a:ext cx="18355375" cy="14917914"/>
          </a:xfrm>
          <a:custGeom>
            <a:avLst/>
            <a:gdLst/>
            <a:ahLst/>
            <a:cxnLst/>
            <a:rect r="r" b="b" t="t" l="l"/>
            <a:pathLst>
              <a:path h="14917914" w="18355375">
                <a:moveTo>
                  <a:pt x="0" y="0"/>
                </a:moveTo>
                <a:lnTo>
                  <a:pt x="18355374" y="0"/>
                </a:lnTo>
                <a:lnTo>
                  <a:pt x="18355374" y="14917914"/>
                </a:lnTo>
                <a:lnTo>
                  <a:pt x="0" y="14917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9136">
            <a:off x="4909497" y="1682069"/>
            <a:ext cx="16497169" cy="13407699"/>
          </a:xfrm>
          <a:custGeom>
            <a:avLst/>
            <a:gdLst/>
            <a:ahLst/>
            <a:cxnLst/>
            <a:rect r="r" b="b" t="t" l="l"/>
            <a:pathLst>
              <a:path h="13407699" w="16497169">
                <a:moveTo>
                  <a:pt x="0" y="0"/>
                </a:moveTo>
                <a:lnTo>
                  <a:pt x="16497169" y="0"/>
                </a:lnTo>
                <a:lnTo>
                  <a:pt x="16497169" y="13407699"/>
                </a:lnTo>
                <a:lnTo>
                  <a:pt x="0" y="134076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284621" y="4959668"/>
            <a:ext cx="3792067" cy="2682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Hafsa MALIANI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Ikram LOUMRHARI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Kenza MERABET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Yasmine NEGAB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Lamia BENDOU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Samah MAAMRI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Noa SOTO</a:t>
            </a:r>
          </a:p>
          <a:p>
            <a:pPr algn="l">
              <a:lnSpc>
                <a:spcPts val="2340"/>
              </a:lnSpc>
            </a:pPr>
          </a:p>
          <a:p>
            <a:pPr algn="l" marL="0" indent="0" lvl="0">
              <a:lnSpc>
                <a:spcPts val="2340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902044" y="3206070"/>
            <a:ext cx="8241956" cy="5037033"/>
            <a:chOff x="0" y="0"/>
            <a:chExt cx="10989275" cy="671604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1861947"/>
              <a:ext cx="7942007" cy="187720"/>
            </a:xfrm>
            <a:custGeom>
              <a:avLst/>
              <a:gdLst/>
              <a:ahLst/>
              <a:cxnLst/>
              <a:rect r="r" b="b" t="t" l="l"/>
              <a:pathLst>
                <a:path h="187720" w="7942007">
                  <a:moveTo>
                    <a:pt x="0" y="0"/>
                  </a:moveTo>
                  <a:lnTo>
                    <a:pt x="7942007" y="0"/>
                  </a:lnTo>
                  <a:lnTo>
                    <a:pt x="7942007" y="187720"/>
                  </a:lnTo>
                  <a:lnTo>
                    <a:pt x="0" y="1877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6135493"/>
              <a:ext cx="10718431" cy="580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67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5725"/>
              <a:ext cx="10989275" cy="4948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360"/>
                </a:lnSpc>
              </a:pPr>
              <a:r>
                <a:rPr lang="en-US" sz="936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SANTÉGO</a:t>
              </a:r>
            </a:p>
            <a:p>
              <a:pPr algn="l">
                <a:lnSpc>
                  <a:spcPts val="9360"/>
                </a:lnSpc>
              </a:pPr>
            </a:p>
            <a:p>
              <a:pPr algn="l">
                <a:lnSpc>
                  <a:spcPts val="93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58081" y="4435970"/>
            <a:ext cx="4141133" cy="671800"/>
            <a:chOff x="0" y="0"/>
            <a:chExt cx="5521511" cy="8957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95115" y="167640"/>
              <a:ext cx="4326396" cy="39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b="true" sz="1676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les membres de l'équipe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70433" y="4823460"/>
            <a:ext cx="4074438" cy="32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Jeu sérieux de sensibilisation à la santé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158081" y="7270656"/>
            <a:ext cx="4141133" cy="671800"/>
            <a:chOff x="0" y="0"/>
            <a:chExt cx="5521511" cy="8957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195115" y="167640"/>
              <a:ext cx="4326396" cy="39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b="true" sz="1676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Module : Gestion de projet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158081" y="8214871"/>
            <a:ext cx="3867397" cy="669201"/>
            <a:chOff x="0" y="0"/>
            <a:chExt cx="5156530" cy="89226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188" cy="836524"/>
            </a:xfrm>
            <a:custGeom>
              <a:avLst/>
              <a:gdLst/>
              <a:ahLst/>
              <a:cxnLst/>
              <a:rect r="r" b="b" t="t" l="l"/>
              <a:pathLst>
                <a:path h="836524" w="812188">
                  <a:moveTo>
                    <a:pt x="0" y="0"/>
                  </a:moveTo>
                  <a:lnTo>
                    <a:pt x="812188" y="0"/>
                  </a:lnTo>
                  <a:lnTo>
                    <a:pt x="812188" y="836524"/>
                  </a:lnTo>
                  <a:lnTo>
                    <a:pt x="0" y="8365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1116115" y="162306"/>
              <a:ext cx="4040414" cy="7299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91"/>
                </a:lnSpc>
                <a:spcBef>
                  <a:spcPct val="0"/>
                </a:spcBef>
              </a:pPr>
              <a:r>
                <a:rPr lang="en-US" b="true" sz="1565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Année universitaire: 2025-2026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00500" y="4002245"/>
            <a:ext cx="9963943" cy="2282511"/>
            <a:chOff x="0" y="0"/>
            <a:chExt cx="13285258" cy="304334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7150"/>
              <a:ext cx="13285258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50"/>
                </a:lnSpc>
              </a:pPr>
              <a:r>
                <a:rPr lang="en-US" sz="6750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merci de votre attention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144713" y="2519472"/>
              <a:ext cx="11440666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49"/>
                </a:lnSpc>
                <a:spcBef>
                  <a:spcPct val="0"/>
                </a:spcBef>
              </a:pPr>
            </a:p>
          </p:txBody>
        </p:sp>
        <p:sp>
          <p:nvSpPr>
            <p:cNvPr name="Freeform 6" id="6"/>
            <p:cNvSpPr/>
            <p:nvPr/>
          </p:nvSpPr>
          <p:spPr>
            <a:xfrm flipH="true" flipV="false" rot="0">
              <a:off x="1144713" y="1831608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true" rot="-990888">
            <a:off x="-1109397" y="-1653295"/>
            <a:ext cx="10372410" cy="3752926"/>
          </a:xfrm>
          <a:custGeom>
            <a:avLst/>
            <a:gdLst/>
            <a:ahLst/>
            <a:cxnLst/>
            <a:rect r="r" b="b" t="t" l="l"/>
            <a:pathLst>
              <a:path h="3752926" w="10372410">
                <a:moveTo>
                  <a:pt x="0" y="3752926"/>
                </a:moveTo>
                <a:lnTo>
                  <a:pt x="10372410" y="3752926"/>
                </a:lnTo>
                <a:lnTo>
                  <a:pt x="10372410" y="0"/>
                </a:lnTo>
                <a:lnTo>
                  <a:pt x="0" y="0"/>
                </a:lnTo>
                <a:lnTo>
                  <a:pt x="0" y="3752926"/>
                </a:lnTo>
                <a:close/>
              </a:path>
            </a:pathLst>
          </a:custGeom>
          <a:blipFill>
            <a:blip r:embed="rId5">
              <a:alphaModFix amt="7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29112" y="5807871"/>
            <a:ext cx="10906720" cy="47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SantéGo nous rappelle qu’apprendre peut être à la fois utile et amusant.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5908" y="600027"/>
            <a:ext cx="4141133" cy="671800"/>
            <a:chOff x="0" y="0"/>
            <a:chExt cx="5521511" cy="8957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195115" y="167640"/>
              <a:ext cx="4326396" cy="39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b="true" sz="1676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SantéGo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477311">
            <a:off x="-3697012" y="2267990"/>
            <a:ext cx="13943102" cy="12193877"/>
          </a:xfrm>
          <a:custGeom>
            <a:avLst/>
            <a:gdLst/>
            <a:ahLst/>
            <a:cxnLst/>
            <a:rect r="r" b="b" t="t" l="l"/>
            <a:pathLst>
              <a:path h="12193877" w="13943102">
                <a:moveTo>
                  <a:pt x="0" y="0"/>
                </a:moveTo>
                <a:lnTo>
                  <a:pt x="13943102" y="0"/>
                </a:lnTo>
                <a:lnTo>
                  <a:pt x="13943102" y="12193876"/>
                </a:lnTo>
                <a:lnTo>
                  <a:pt x="0" y="1219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373110"/>
            <a:ext cx="6910589" cy="3407932"/>
            <a:chOff x="0" y="0"/>
            <a:chExt cx="9214119" cy="454390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57150"/>
              <a:ext cx="9214119" cy="3925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350"/>
                </a:lnSpc>
              </a:pPr>
              <a:r>
                <a:rPr lang="en-US" sz="7350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Contexte et naissance de l’idée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true" flipV="false" rot="0">
              <a:off x="0" y="4413959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0"/>
                  </a:lnTo>
                  <a:lnTo>
                    <a:pt x="5497916" y="129950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440988" y="2443209"/>
            <a:ext cx="6025061" cy="1280888"/>
            <a:chOff x="0" y="0"/>
            <a:chExt cx="8033415" cy="170785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8033415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8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MANQUE D’INFORMATION MÉDICALE ACCESSIBLE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94982"/>
              <a:ext cx="8033415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40988" y="6239204"/>
            <a:ext cx="5856429" cy="1280888"/>
            <a:chOff x="0" y="0"/>
            <a:chExt cx="7808572" cy="170785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7808572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8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BESOIN DE SENSIBILISATION DU GRAND PUBLIC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194982"/>
              <a:ext cx="7808572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0440988" y="3724097"/>
            <a:ext cx="6108425" cy="144381"/>
          </a:xfrm>
          <a:custGeom>
            <a:avLst/>
            <a:gdLst/>
            <a:ahLst/>
            <a:cxnLst/>
            <a:rect r="r" b="b" t="t" l="l"/>
            <a:pathLst>
              <a:path h="144381" w="6108425">
                <a:moveTo>
                  <a:pt x="6108425" y="0"/>
                </a:moveTo>
                <a:lnTo>
                  <a:pt x="0" y="0"/>
                </a:lnTo>
                <a:lnTo>
                  <a:pt x="0" y="144381"/>
                </a:lnTo>
                <a:lnTo>
                  <a:pt x="6108425" y="144381"/>
                </a:lnTo>
                <a:lnTo>
                  <a:pt x="61084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0440988" y="5717520"/>
            <a:ext cx="6108425" cy="144381"/>
          </a:xfrm>
          <a:custGeom>
            <a:avLst/>
            <a:gdLst/>
            <a:ahLst/>
            <a:cxnLst/>
            <a:rect r="r" b="b" t="t" l="l"/>
            <a:pathLst>
              <a:path h="144381" w="6108425">
                <a:moveTo>
                  <a:pt x="6108425" y="0"/>
                </a:moveTo>
                <a:lnTo>
                  <a:pt x="0" y="0"/>
                </a:lnTo>
                <a:lnTo>
                  <a:pt x="0" y="144381"/>
                </a:lnTo>
                <a:lnTo>
                  <a:pt x="6108425" y="144381"/>
                </a:lnTo>
                <a:lnTo>
                  <a:pt x="61084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440988" y="4436632"/>
            <a:ext cx="6025061" cy="1280888"/>
            <a:chOff x="0" y="0"/>
            <a:chExt cx="8033415" cy="170785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8033415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800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MALADIES RARES ET CHRONIQUES PEU CONNUES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94982"/>
              <a:ext cx="8033415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10440988" y="7447901"/>
            <a:ext cx="6108425" cy="144381"/>
          </a:xfrm>
          <a:custGeom>
            <a:avLst/>
            <a:gdLst/>
            <a:ahLst/>
            <a:cxnLst/>
            <a:rect r="r" b="b" t="t" l="l"/>
            <a:pathLst>
              <a:path h="144381" w="6108425">
                <a:moveTo>
                  <a:pt x="6108425" y="0"/>
                </a:moveTo>
                <a:lnTo>
                  <a:pt x="0" y="0"/>
                </a:lnTo>
                <a:lnTo>
                  <a:pt x="0" y="144381"/>
                </a:lnTo>
                <a:lnTo>
                  <a:pt x="6108425" y="144381"/>
                </a:lnTo>
                <a:lnTo>
                  <a:pt x="610842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833849" y="1165096"/>
            <a:ext cx="4141133" cy="671800"/>
            <a:chOff x="0" y="0"/>
            <a:chExt cx="5521511" cy="89573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1195115" y="167640"/>
              <a:ext cx="4326396" cy="39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b="true" sz="1676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SantéGo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709986" y="-1262358"/>
            <a:ext cx="11098426" cy="16596766"/>
          </a:xfrm>
          <a:custGeom>
            <a:avLst/>
            <a:gdLst/>
            <a:ahLst/>
            <a:cxnLst/>
            <a:rect r="r" b="b" t="t" l="l"/>
            <a:pathLst>
              <a:path h="16596766" w="11098426">
                <a:moveTo>
                  <a:pt x="11098426" y="0"/>
                </a:moveTo>
                <a:lnTo>
                  <a:pt x="0" y="0"/>
                </a:lnTo>
                <a:lnTo>
                  <a:pt x="0" y="16596767"/>
                </a:lnTo>
                <a:lnTo>
                  <a:pt x="11098426" y="16596767"/>
                </a:lnTo>
                <a:lnTo>
                  <a:pt x="1109842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5106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4141133" cy="671800"/>
            <a:chOff x="0" y="0"/>
            <a:chExt cx="5521511" cy="8957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1195115" y="167640"/>
              <a:ext cx="4326396" cy="39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b="true" sz="1676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SantéGo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376071"/>
            <a:ext cx="7787266" cy="5534859"/>
            <a:chOff x="0" y="0"/>
            <a:chExt cx="10383021" cy="73798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0383021" cy="404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595"/>
                </a:lnSpc>
              </a:pPr>
              <a:r>
                <a:rPr lang="en-US" sz="7595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Définition des objectifs pédagogiques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true" flipV="false" rot="0">
              <a:off x="315300" y="6199855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6974682"/>
              <a:ext cx="9886015" cy="405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518929" y="3639952"/>
            <a:ext cx="6025061" cy="1280888"/>
            <a:chOff x="0" y="0"/>
            <a:chExt cx="8033415" cy="170785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8033415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8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SIMPLIFIER L’INFORMATION MÉDICALE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94982"/>
              <a:ext cx="8033415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518929" y="7435946"/>
            <a:ext cx="5856429" cy="1280888"/>
            <a:chOff x="0" y="0"/>
            <a:chExt cx="7808572" cy="170785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7808572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8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METTRE EN VALEUR LES ASSOCIATIONS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94982"/>
              <a:ext cx="7808572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10518929" y="4920839"/>
            <a:ext cx="6108425" cy="144381"/>
          </a:xfrm>
          <a:custGeom>
            <a:avLst/>
            <a:gdLst/>
            <a:ahLst/>
            <a:cxnLst/>
            <a:rect r="r" b="b" t="t" l="l"/>
            <a:pathLst>
              <a:path h="144381" w="6108425">
                <a:moveTo>
                  <a:pt x="6108425" y="0"/>
                </a:moveTo>
                <a:lnTo>
                  <a:pt x="0" y="0"/>
                </a:lnTo>
                <a:lnTo>
                  <a:pt x="0" y="144381"/>
                </a:lnTo>
                <a:lnTo>
                  <a:pt x="6108425" y="144381"/>
                </a:lnTo>
                <a:lnTo>
                  <a:pt x="61084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0518929" y="6914262"/>
            <a:ext cx="6108425" cy="144381"/>
          </a:xfrm>
          <a:custGeom>
            <a:avLst/>
            <a:gdLst/>
            <a:ahLst/>
            <a:cxnLst/>
            <a:rect r="r" b="b" t="t" l="l"/>
            <a:pathLst>
              <a:path h="144381" w="6108425">
                <a:moveTo>
                  <a:pt x="6108425" y="0"/>
                </a:moveTo>
                <a:lnTo>
                  <a:pt x="0" y="0"/>
                </a:lnTo>
                <a:lnTo>
                  <a:pt x="0" y="144381"/>
                </a:lnTo>
                <a:lnTo>
                  <a:pt x="6108425" y="144381"/>
                </a:lnTo>
                <a:lnTo>
                  <a:pt x="61084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518929" y="5633374"/>
            <a:ext cx="6025061" cy="1280888"/>
            <a:chOff x="0" y="0"/>
            <a:chExt cx="8033415" cy="170785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8033415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8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ENCOURAGER PRÉVENTION ET DIAGNOSTIC PRÉCOCE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194982"/>
              <a:ext cx="8033415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0">
            <a:off x="10518929" y="8644643"/>
            <a:ext cx="6108425" cy="144381"/>
          </a:xfrm>
          <a:custGeom>
            <a:avLst/>
            <a:gdLst/>
            <a:ahLst/>
            <a:cxnLst/>
            <a:rect r="r" b="b" t="t" l="l"/>
            <a:pathLst>
              <a:path h="144381" w="6108425">
                <a:moveTo>
                  <a:pt x="6108425" y="0"/>
                </a:moveTo>
                <a:lnTo>
                  <a:pt x="0" y="0"/>
                </a:lnTo>
                <a:lnTo>
                  <a:pt x="0" y="144381"/>
                </a:lnTo>
                <a:lnTo>
                  <a:pt x="6108425" y="144381"/>
                </a:lnTo>
                <a:lnTo>
                  <a:pt x="61084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518929" y="1848708"/>
            <a:ext cx="6025061" cy="1280888"/>
            <a:chOff x="0" y="0"/>
            <a:chExt cx="8033415" cy="170785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8033415" cy="1155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60"/>
                </a:lnSpc>
              </a:pPr>
              <a:r>
                <a:rPr lang="en-US" b="true" sz="2800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SENSIBILISER AUX MALADIES PEU CONNUES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194982"/>
              <a:ext cx="8033415" cy="5128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10518929" y="3129595"/>
            <a:ext cx="6108425" cy="144381"/>
          </a:xfrm>
          <a:custGeom>
            <a:avLst/>
            <a:gdLst/>
            <a:ahLst/>
            <a:cxnLst/>
            <a:rect r="r" b="b" t="t" l="l"/>
            <a:pathLst>
              <a:path h="144381" w="6108425">
                <a:moveTo>
                  <a:pt x="6108425" y="0"/>
                </a:moveTo>
                <a:lnTo>
                  <a:pt x="0" y="0"/>
                </a:lnTo>
                <a:lnTo>
                  <a:pt x="0" y="144381"/>
                </a:lnTo>
                <a:lnTo>
                  <a:pt x="6108425" y="144381"/>
                </a:lnTo>
                <a:lnTo>
                  <a:pt x="610842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55908" y="2407958"/>
          <a:ext cx="7827886" cy="6058830"/>
        </p:xfrm>
        <a:graphic>
          <a:graphicData uri="http://schemas.openxmlformats.org/drawingml/2006/table">
            <a:tbl>
              <a:tblPr/>
              <a:tblGrid>
                <a:gridCol w="3410878"/>
                <a:gridCol w="4417008"/>
              </a:tblGrid>
              <a:tr h="20399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PUBLIC CIBLE</a:t>
                      </a: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grand public (12 ans et +)</a:t>
                      </a: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02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TYPE</a:t>
                      </a: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 </a:t>
                      </a: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jeu de cartes éducatif, inspiré du jeu des 7 familles</a:t>
                      </a: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587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b="true">
                          <a:solidFill>
                            <a:srgbClr val="F4E7E7"/>
                          </a:solidFill>
                          <a:latin typeface="Telegraf Bold"/>
                          <a:ea typeface="Telegraf Bold"/>
                          <a:cs typeface="Telegraf Bold"/>
                          <a:sym typeface="Telegraf Bold"/>
                        </a:rPr>
                        <a:t>DURÉE D’UNE PARTIE</a:t>
                      </a: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4E7E7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20 à 40 minutes</a:t>
                      </a:r>
                      <a:endParaRPr lang="en-US" sz="1100"/>
                    </a:p>
                  </a:txBody>
                  <a:tcPr marL="0" marR="0" marT="0" marB="0" anchor="t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-462696">
            <a:off x="13798841" y="8537004"/>
            <a:ext cx="6920917" cy="4114800"/>
          </a:xfrm>
          <a:custGeom>
            <a:avLst/>
            <a:gdLst/>
            <a:ahLst/>
            <a:cxnLst/>
            <a:rect r="r" b="b" t="t" l="l"/>
            <a:pathLst>
              <a:path h="4114800" w="6920917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35968" y="600027"/>
            <a:ext cx="8541707" cy="4086166"/>
            <a:chOff x="0" y="0"/>
            <a:chExt cx="11388943" cy="544822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6200"/>
              <a:ext cx="11388943" cy="46380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8700"/>
                </a:lnSpc>
              </a:pPr>
              <a:r>
                <a:rPr lang="en-US" sz="8700">
                  <a:solidFill>
                    <a:srgbClr val="FFFFFF"/>
                  </a:solidFill>
                  <a:latin typeface="Telegraf"/>
                  <a:ea typeface="Telegraf"/>
                  <a:cs typeface="Telegraf"/>
                  <a:sym typeface="Telegraf"/>
                </a:rPr>
                <a:t>Choix du public cible et du type de jeu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894501"/>
              <a:ext cx="10271796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829761">
            <a:off x="11519704" y="5427970"/>
            <a:ext cx="3775344" cy="2244614"/>
          </a:xfrm>
          <a:custGeom>
            <a:avLst/>
            <a:gdLst/>
            <a:ahLst/>
            <a:cxnLst/>
            <a:rect r="r" b="b" t="t" l="l"/>
            <a:pathLst>
              <a:path h="2244614" w="3775344">
                <a:moveTo>
                  <a:pt x="0" y="0"/>
                </a:moveTo>
                <a:lnTo>
                  <a:pt x="3775345" y="0"/>
                </a:lnTo>
                <a:lnTo>
                  <a:pt x="3775345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48439">
            <a:off x="7817131" y="7815630"/>
            <a:ext cx="2653737" cy="1577767"/>
          </a:xfrm>
          <a:custGeom>
            <a:avLst/>
            <a:gdLst/>
            <a:ahLst/>
            <a:cxnLst/>
            <a:rect r="r" b="b" t="t" l="l"/>
            <a:pathLst>
              <a:path h="1577767" w="2653737">
                <a:moveTo>
                  <a:pt x="0" y="0"/>
                </a:moveTo>
                <a:lnTo>
                  <a:pt x="2653738" y="0"/>
                </a:lnTo>
                <a:lnTo>
                  <a:pt x="2653738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755908" y="2197807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755908" y="7403295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755908" y="600027"/>
            <a:ext cx="4141133" cy="671800"/>
            <a:chOff x="0" y="0"/>
            <a:chExt cx="5521511" cy="8957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1195115" y="167640"/>
              <a:ext cx="4326396" cy="39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b="true" sz="1676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SantéGo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36243" y="1596719"/>
            <a:ext cx="11415513" cy="7505700"/>
          </a:xfrm>
          <a:custGeom>
            <a:avLst/>
            <a:gdLst/>
            <a:ahLst/>
            <a:cxnLst/>
            <a:rect r="r" b="b" t="t" l="l"/>
            <a:pathLst>
              <a:path h="7505700" w="11415513">
                <a:moveTo>
                  <a:pt x="0" y="0"/>
                </a:moveTo>
                <a:lnTo>
                  <a:pt x="11415514" y="0"/>
                </a:lnTo>
                <a:lnTo>
                  <a:pt x="11415514" y="7505700"/>
                </a:lnTo>
                <a:lnTo>
                  <a:pt x="0" y="7505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54550" y="395264"/>
            <a:ext cx="12978900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ANALYSE SWOT DU PROJET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248889" y="414229"/>
            <a:ext cx="3039111" cy="2364981"/>
          </a:xfrm>
          <a:custGeom>
            <a:avLst/>
            <a:gdLst/>
            <a:ahLst/>
            <a:cxnLst/>
            <a:rect r="r" b="b" t="t" l="l"/>
            <a:pathLst>
              <a:path h="2364981" w="3039111">
                <a:moveTo>
                  <a:pt x="0" y="0"/>
                </a:moveTo>
                <a:lnTo>
                  <a:pt x="3039111" y="0"/>
                </a:lnTo>
                <a:lnTo>
                  <a:pt x="3039111" y="2364981"/>
                </a:lnTo>
                <a:lnTo>
                  <a:pt x="0" y="2364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8889" y="6895790"/>
            <a:ext cx="3019020" cy="2206629"/>
          </a:xfrm>
          <a:custGeom>
            <a:avLst/>
            <a:gdLst/>
            <a:ahLst/>
            <a:cxnLst/>
            <a:rect r="r" b="b" t="t" l="l"/>
            <a:pathLst>
              <a:path h="2206629" w="3019020">
                <a:moveTo>
                  <a:pt x="0" y="0"/>
                </a:moveTo>
                <a:lnTo>
                  <a:pt x="3019020" y="0"/>
                </a:lnTo>
                <a:lnTo>
                  <a:pt x="3019020" y="2206629"/>
                </a:lnTo>
                <a:lnTo>
                  <a:pt x="0" y="22066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7428541"/>
            <a:ext cx="3019020" cy="2453640"/>
          </a:xfrm>
          <a:custGeom>
            <a:avLst/>
            <a:gdLst/>
            <a:ahLst/>
            <a:cxnLst/>
            <a:rect r="r" b="b" t="t" l="l"/>
            <a:pathLst>
              <a:path h="2453640" w="3019020">
                <a:moveTo>
                  <a:pt x="0" y="0"/>
                </a:moveTo>
                <a:lnTo>
                  <a:pt x="3019020" y="0"/>
                </a:lnTo>
                <a:lnTo>
                  <a:pt x="3019020" y="2453640"/>
                </a:lnTo>
                <a:lnTo>
                  <a:pt x="0" y="24536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973974" y="-627535"/>
            <a:ext cx="3228474" cy="2453640"/>
          </a:xfrm>
          <a:custGeom>
            <a:avLst/>
            <a:gdLst/>
            <a:ahLst/>
            <a:cxnLst/>
            <a:rect r="r" b="b" t="t" l="l"/>
            <a:pathLst>
              <a:path h="2453640" w="3228474">
                <a:moveTo>
                  <a:pt x="0" y="0"/>
                </a:moveTo>
                <a:lnTo>
                  <a:pt x="3228474" y="0"/>
                </a:lnTo>
                <a:lnTo>
                  <a:pt x="3228474" y="2453640"/>
                </a:lnTo>
                <a:lnTo>
                  <a:pt x="0" y="24536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58399" y="4040063"/>
            <a:ext cx="2715296" cy="2453640"/>
          </a:xfrm>
          <a:custGeom>
            <a:avLst/>
            <a:gdLst/>
            <a:ahLst/>
            <a:cxnLst/>
            <a:rect r="r" b="b" t="t" l="l"/>
            <a:pathLst>
              <a:path h="2453640" w="2715296">
                <a:moveTo>
                  <a:pt x="0" y="0"/>
                </a:moveTo>
                <a:lnTo>
                  <a:pt x="2715296" y="0"/>
                </a:lnTo>
                <a:lnTo>
                  <a:pt x="2715296" y="2453640"/>
                </a:lnTo>
                <a:lnTo>
                  <a:pt x="0" y="24536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9510" y="2730556"/>
            <a:ext cx="2643040" cy="2619013"/>
          </a:xfrm>
          <a:custGeom>
            <a:avLst/>
            <a:gdLst/>
            <a:ahLst/>
            <a:cxnLst/>
            <a:rect r="r" b="b" t="t" l="l"/>
            <a:pathLst>
              <a:path h="2619013" w="2643040">
                <a:moveTo>
                  <a:pt x="0" y="0"/>
                </a:moveTo>
                <a:lnTo>
                  <a:pt x="2643040" y="0"/>
                </a:lnTo>
                <a:lnTo>
                  <a:pt x="2643040" y="2619013"/>
                </a:lnTo>
                <a:lnTo>
                  <a:pt x="0" y="26190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524119" y="-1201604"/>
            <a:ext cx="3019783" cy="1800889"/>
          </a:xfrm>
          <a:custGeom>
            <a:avLst/>
            <a:gdLst/>
            <a:ahLst/>
            <a:cxnLst/>
            <a:rect r="r" b="b" t="t" l="l"/>
            <a:pathLst>
              <a:path h="1800889" w="3019783">
                <a:moveTo>
                  <a:pt x="0" y="0"/>
                </a:moveTo>
                <a:lnTo>
                  <a:pt x="3019783" y="0"/>
                </a:lnTo>
                <a:lnTo>
                  <a:pt x="3019783" y="1800889"/>
                </a:lnTo>
                <a:lnTo>
                  <a:pt x="0" y="180088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78426" y="685650"/>
            <a:ext cx="6180874" cy="1458366"/>
            <a:chOff x="0" y="0"/>
            <a:chExt cx="1627884" cy="3840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7884" cy="384096"/>
            </a:xfrm>
            <a:custGeom>
              <a:avLst/>
              <a:gdLst/>
              <a:ahLst/>
              <a:cxnLst/>
              <a:rect r="r" b="b" t="t" l="l"/>
              <a:pathLst>
                <a:path h="384096" w="1627884">
                  <a:moveTo>
                    <a:pt x="62628" y="0"/>
                  </a:moveTo>
                  <a:lnTo>
                    <a:pt x="1565256" y="0"/>
                  </a:lnTo>
                  <a:cubicBezTo>
                    <a:pt x="1581866" y="0"/>
                    <a:pt x="1597796" y="6598"/>
                    <a:pt x="1609541" y="18343"/>
                  </a:cubicBezTo>
                  <a:cubicBezTo>
                    <a:pt x="1621286" y="30088"/>
                    <a:pt x="1627884" y="46018"/>
                    <a:pt x="1627884" y="62628"/>
                  </a:cubicBezTo>
                  <a:lnTo>
                    <a:pt x="1627884" y="321468"/>
                  </a:lnTo>
                  <a:cubicBezTo>
                    <a:pt x="1627884" y="338078"/>
                    <a:pt x="1621286" y="354008"/>
                    <a:pt x="1609541" y="365753"/>
                  </a:cubicBezTo>
                  <a:cubicBezTo>
                    <a:pt x="1597796" y="377498"/>
                    <a:pt x="1581866" y="384096"/>
                    <a:pt x="1565256" y="384096"/>
                  </a:cubicBezTo>
                  <a:lnTo>
                    <a:pt x="62628" y="384096"/>
                  </a:lnTo>
                  <a:cubicBezTo>
                    <a:pt x="46018" y="384096"/>
                    <a:pt x="30088" y="377498"/>
                    <a:pt x="18343" y="365753"/>
                  </a:cubicBezTo>
                  <a:cubicBezTo>
                    <a:pt x="6598" y="354008"/>
                    <a:pt x="0" y="338078"/>
                    <a:pt x="0" y="321468"/>
                  </a:cubicBezTo>
                  <a:lnTo>
                    <a:pt x="0" y="62628"/>
                  </a:lnTo>
                  <a:cubicBezTo>
                    <a:pt x="0" y="46018"/>
                    <a:pt x="6598" y="30088"/>
                    <a:pt x="18343" y="18343"/>
                  </a:cubicBezTo>
                  <a:cubicBezTo>
                    <a:pt x="30088" y="6598"/>
                    <a:pt x="46018" y="0"/>
                    <a:pt x="62628" y="0"/>
                  </a:cubicBezTo>
                  <a:close/>
                </a:path>
              </a:pathLst>
            </a:custGeom>
            <a:solidFill>
              <a:srgbClr val="F447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627884" cy="47934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ÉLABORATION D’UN CAHIER DES CHARGES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78426" y="2527728"/>
            <a:ext cx="6180874" cy="1458366"/>
            <a:chOff x="0" y="0"/>
            <a:chExt cx="1627884" cy="3840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7884" cy="384096"/>
            </a:xfrm>
            <a:custGeom>
              <a:avLst/>
              <a:gdLst/>
              <a:ahLst/>
              <a:cxnLst/>
              <a:rect r="r" b="b" t="t" l="l"/>
              <a:pathLst>
                <a:path h="384096" w="1627884">
                  <a:moveTo>
                    <a:pt x="62628" y="0"/>
                  </a:moveTo>
                  <a:lnTo>
                    <a:pt x="1565256" y="0"/>
                  </a:lnTo>
                  <a:cubicBezTo>
                    <a:pt x="1581866" y="0"/>
                    <a:pt x="1597796" y="6598"/>
                    <a:pt x="1609541" y="18343"/>
                  </a:cubicBezTo>
                  <a:cubicBezTo>
                    <a:pt x="1621286" y="30088"/>
                    <a:pt x="1627884" y="46018"/>
                    <a:pt x="1627884" y="62628"/>
                  </a:cubicBezTo>
                  <a:lnTo>
                    <a:pt x="1627884" y="321468"/>
                  </a:lnTo>
                  <a:cubicBezTo>
                    <a:pt x="1627884" y="338078"/>
                    <a:pt x="1621286" y="354008"/>
                    <a:pt x="1609541" y="365753"/>
                  </a:cubicBezTo>
                  <a:cubicBezTo>
                    <a:pt x="1597796" y="377498"/>
                    <a:pt x="1581866" y="384096"/>
                    <a:pt x="1565256" y="384096"/>
                  </a:cubicBezTo>
                  <a:lnTo>
                    <a:pt x="62628" y="384096"/>
                  </a:lnTo>
                  <a:cubicBezTo>
                    <a:pt x="46018" y="384096"/>
                    <a:pt x="30088" y="377498"/>
                    <a:pt x="18343" y="365753"/>
                  </a:cubicBezTo>
                  <a:cubicBezTo>
                    <a:pt x="6598" y="354008"/>
                    <a:pt x="0" y="338078"/>
                    <a:pt x="0" y="321468"/>
                  </a:cubicBezTo>
                  <a:lnTo>
                    <a:pt x="0" y="62628"/>
                  </a:lnTo>
                  <a:cubicBezTo>
                    <a:pt x="0" y="46018"/>
                    <a:pt x="6598" y="30088"/>
                    <a:pt x="18343" y="18343"/>
                  </a:cubicBezTo>
                  <a:cubicBezTo>
                    <a:pt x="30088" y="6598"/>
                    <a:pt x="46018" y="0"/>
                    <a:pt x="62628" y="0"/>
                  </a:cubicBezTo>
                  <a:close/>
                </a:path>
              </a:pathLst>
            </a:custGeom>
            <a:solidFill>
              <a:srgbClr val="F4474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627884" cy="47934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DÉFINITION DES OBJECTIFS ET ATTENTES DU JEU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78426" y="4367095"/>
            <a:ext cx="6180874" cy="1458366"/>
            <a:chOff x="0" y="0"/>
            <a:chExt cx="1627884" cy="3840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27884" cy="384096"/>
            </a:xfrm>
            <a:custGeom>
              <a:avLst/>
              <a:gdLst/>
              <a:ahLst/>
              <a:cxnLst/>
              <a:rect r="r" b="b" t="t" l="l"/>
              <a:pathLst>
                <a:path h="384096" w="1627884">
                  <a:moveTo>
                    <a:pt x="62628" y="0"/>
                  </a:moveTo>
                  <a:lnTo>
                    <a:pt x="1565256" y="0"/>
                  </a:lnTo>
                  <a:cubicBezTo>
                    <a:pt x="1581866" y="0"/>
                    <a:pt x="1597796" y="6598"/>
                    <a:pt x="1609541" y="18343"/>
                  </a:cubicBezTo>
                  <a:cubicBezTo>
                    <a:pt x="1621286" y="30088"/>
                    <a:pt x="1627884" y="46018"/>
                    <a:pt x="1627884" y="62628"/>
                  </a:cubicBezTo>
                  <a:lnTo>
                    <a:pt x="1627884" y="321468"/>
                  </a:lnTo>
                  <a:cubicBezTo>
                    <a:pt x="1627884" y="338078"/>
                    <a:pt x="1621286" y="354008"/>
                    <a:pt x="1609541" y="365753"/>
                  </a:cubicBezTo>
                  <a:cubicBezTo>
                    <a:pt x="1597796" y="377498"/>
                    <a:pt x="1581866" y="384096"/>
                    <a:pt x="1565256" y="384096"/>
                  </a:cubicBezTo>
                  <a:lnTo>
                    <a:pt x="62628" y="384096"/>
                  </a:lnTo>
                  <a:cubicBezTo>
                    <a:pt x="46018" y="384096"/>
                    <a:pt x="30088" y="377498"/>
                    <a:pt x="18343" y="365753"/>
                  </a:cubicBezTo>
                  <a:cubicBezTo>
                    <a:pt x="6598" y="354008"/>
                    <a:pt x="0" y="338078"/>
                    <a:pt x="0" y="321468"/>
                  </a:cubicBezTo>
                  <a:lnTo>
                    <a:pt x="0" y="62628"/>
                  </a:lnTo>
                  <a:cubicBezTo>
                    <a:pt x="0" y="46018"/>
                    <a:pt x="6598" y="30088"/>
                    <a:pt x="18343" y="18343"/>
                  </a:cubicBezTo>
                  <a:cubicBezTo>
                    <a:pt x="30088" y="6598"/>
                    <a:pt x="46018" y="0"/>
                    <a:pt x="62628" y="0"/>
                  </a:cubicBezTo>
                  <a:close/>
                </a:path>
              </a:pathLst>
            </a:custGeom>
            <a:solidFill>
              <a:srgbClr val="F4474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627884" cy="47934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RÉPARTITION DES TÂCHES AU SEIN DE L’ÉQUIPE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682891">
            <a:off x="189552" y="2028494"/>
            <a:ext cx="12733730" cy="7593934"/>
          </a:xfrm>
          <a:custGeom>
            <a:avLst/>
            <a:gdLst/>
            <a:ahLst/>
            <a:cxnLst/>
            <a:rect r="r" b="b" t="t" l="l"/>
            <a:pathLst>
              <a:path h="7593934" w="12733730">
                <a:moveTo>
                  <a:pt x="0" y="0"/>
                </a:moveTo>
                <a:lnTo>
                  <a:pt x="12733730" y="0"/>
                </a:lnTo>
                <a:lnTo>
                  <a:pt x="12733730" y="7593934"/>
                </a:lnTo>
                <a:lnTo>
                  <a:pt x="0" y="7593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4680253"/>
            <a:ext cx="8853531" cy="4094758"/>
          </a:xfrm>
          <a:custGeom>
            <a:avLst/>
            <a:gdLst/>
            <a:ahLst/>
            <a:cxnLst/>
            <a:rect r="r" b="b" t="t" l="l"/>
            <a:pathLst>
              <a:path h="4094758" w="8853531">
                <a:moveTo>
                  <a:pt x="0" y="0"/>
                </a:moveTo>
                <a:lnTo>
                  <a:pt x="8853531" y="0"/>
                </a:lnTo>
                <a:lnTo>
                  <a:pt x="8853531" y="4094758"/>
                </a:lnTo>
                <a:lnTo>
                  <a:pt x="0" y="40947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353644"/>
            <a:ext cx="6961619" cy="1903267"/>
            <a:chOff x="0" y="0"/>
            <a:chExt cx="9282158" cy="253769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8575"/>
              <a:ext cx="9282158" cy="2207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62"/>
                </a:lnSpc>
              </a:pPr>
              <a:r>
                <a:rPr lang="en-US" sz="4162" b="true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Gestion de projet : diagramme de Gantt et organisation du travail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58085" y="2181725"/>
              <a:ext cx="8183163" cy="355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287102" y="6206461"/>
            <a:ext cx="5972198" cy="1458366"/>
            <a:chOff x="0" y="0"/>
            <a:chExt cx="1572925" cy="3840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72925" cy="384096"/>
            </a:xfrm>
            <a:custGeom>
              <a:avLst/>
              <a:gdLst/>
              <a:ahLst/>
              <a:cxnLst/>
              <a:rect r="r" b="b" t="t" l="l"/>
              <a:pathLst>
                <a:path h="384096" w="1572925">
                  <a:moveTo>
                    <a:pt x="64816" y="0"/>
                  </a:moveTo>
                  <a:lnTo>
                    <a:pt x="1508108" y="0"/>
                  </a:lnTo>
                  <a:cubicBezTo>
                    <a:pt x="1543905" y="0"/>
                    <a:pt x="1572925" y="29019"/>
                    <a:pt x="1572925" y="64816"/>
                  </a:cubicBezTo>
                  <a:lnTo>
                    <a:pt x="1572925" y="319280"/>
                  </a:lnTo>
                  <a:cubicBezTo>
                    <a:pt x="1572925" y="355077"/>
                    <a:pt x="1543905" y="384096"/>
                    <a:pt x="1508108" y="384096"/>
                  </a:cubicBezTo>
                  <a:lnTo>
                    <a:pt x="64816" y="384096"/>
                  </a:lnTo>
                  <a:cubicBezTo>
                    <a:pt x="29019" y="384096"/>
                    <a:pt x="0" y="355077"/>
                    <a:pt x="0" y="319280"/>
                  </a:cubicBezTo>
                  <a:lnTo>
                    <a:pt x="0" y="64816"/>
                  </a:lnTo>
                  <a:cubicBezTo>
                    <a:pt x="0" y="29019"/>
                    <a:pt x="29019" y="0"/>
                    <a:pt x="64816" y="0"/>
                  </a:cubicBezTo>
                  <a:close/>
                </a:path>
              </a:pathLst>
            </a:custGeom>
            <a:solidFill>
              <a:srgbClr val="F4474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0"/>
              <a:ext cx="1572925" cy="47934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FIXATION DE DÉLAIS POUR CHAQUE TÂCHE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287102" y="8045827"/>
            <a:ext cx="5972198" cy="1458366"/>
            <a:chOff x="0" y="0"/>
            <a:chExt cx="1572925" cy="38409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72925" cy="384096"/>
            </a:xfrm>
            <a:custGeom>
              <a:avLst/>
              <a:gdLst/>
              <a:ahLst/>
              <a:cxnLst/>
              <a:rect r="r" b="b" t="t" l="l"/>
              <a:pathLst>
                <a:path h="384096" w="1572925">
                  <a:moveTo>
                    <a:pt x="64816" y="0"/>
                  </a:moveTo>
                  <a:lnTo>
                    <a:pt x="1508108" y="0"/>
                  </a:lnTo>
                  <a:cubicBezTo>
                    <a:pt x="1543905" y="0"/>
                    <a:pt x="1572925" y="29019"/>
                    <a:pt x="1572925" y="64816"/>
                  </a:cubicBezTo>
                  <a:lnTo>
                    <a:pt x="1572925" y="319280"/>
                  </a:lnTo>
                  <a:cubicBezTo>
                    <a:pt x="1572925" y="355077"/>
                    <a:pt x="1543905" y="384096"/>
                    <a:pt x="1508108" y="384096"/>
                  </a:cubicBezTo>
                  <a:lnTo>
                    <a:pt x="64816" y="384096"/>
                  </a:lnTo>
                  <a:cubicBezTo>
                    <a:pt x="29019" y="384096"/>
                    <a:pt x="0" y="355077"/>
                    <a:pt x="0" y="319280"/>
                  </a:cubicBezTo>
                  <a:lnTo>
                    <a:pt x="0" y="64816"/>
                  </a:lnTo>
                  <a:cubicBezTo>
                    <a:pt x="0" y="29019"/>
                    <a:pt x="29019" y="0"/>
                    <a:pt x="64816" y="0"/>
                  </a:cubicBezTo>
                  <a:close/>
                </a:path>
              </a:pathLst>
            </a:custGeom>
            <a:solidFill>
              <a:srgbClr val="F4474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95250"/>
              <a:ext cx="1572925" cy="47934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919"/>
                </a:lnSpc>
              </a:pPr>
              <a:r>
                <a:rPr lang="en-US" b="true" sz="2799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SUIVI RÉGULIER DE L’AVANCEMENT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28700" y="356900"/>
            <a:ext cx="4141133" cy="671800"/>
            <a:chOff x="0" y="0"/>
            <a:chExt cx="5521511" cy="8957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1195115" y="167640"/>
              <a:ext cx="4326396" cy="39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b="true" sz="1676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SantéGo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E7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218280">
            <a:off x="-8490079" y="-9637"/>
            <a:ext cx="12499411" cy="9113207"/>
          </a:xfrm>
          <a:custGeom>
            <a:avLst/>
            <a:gdLst/>
            <a:ahLst/>
            <a:cxnLst/>
            <a:rect r="r" b="b" t="t" l="l"/>
            <a:pathLst>
              <a:path h="9113207" w="12499411">
                <a:moveTo>
                  <a:pt x="12499412" y="0"/>
                </a:moveTo>
                <a:lnTo>
                  <a:pt x="0" y="0"/>
                </a:lnTo>
                <a:lnTo>
                  <a:pt x="0" y="9113207"/>
                </a:lnTo>
                <a:lnTo>
                  <a:pt x="12499412" y="9113207"/>
                </a:lnTo>
                <a:lnTo>
                  <a:pt x="12499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5086" y="4323907"/>
            <a:ext cx="7918961" cy="4934393"/>
            <a:chOff x="0" y="0"/>
            <a:chExt cx="10558614" cy="657919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8949834" cy="2802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242"/>
                </a:lnSpc>
              </a:pPr>
              <a:r>
                <a:rPr lang="en-US" sz="5242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Conception du jeu et du contenu des cartes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025471"/>
              <a:ext cx="10558614" cy="553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4141133" cy="671800"/>
            <a:chOff x="0" y="0"/>
            <a:chExt cx="5521511" cy="8957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1195115" y="167640"/>
              <a:ext cx="4326396" cy="39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b="true" sz="1676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Ajoutez le nom de l'entreprise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-3221439" y="-560540"/>
            <a:ext cx="11301259" cy="3178479"/>
          </a:xfrm>
          <a:custGeom>
            <a:avLst/>
            <a:gdLst/>
            <a:ahLst/>
            <a:cxnLst/>
            <a:rect r="r" b="b" t="t" l="l"/>
            <a:pathLst>
              <a:path h="3178479" w="11301259">
                <a:moveTo>
                  <a:pt x="0" y="0"/>
                </a:moveTo>
                <a:lnTo>
                  <a:pt x="11301259" y="0"/>
                </a:lnTo>
                <a:lnTo>
                  <a:pt x="11301259" y="3178480"/>
                </a:lnTo>
                <a:lnTo>
                  <a:pt x="0" y="3178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480640" y="1471609"/>
          <a:ext cx="6778660" cy="6634867"/>
        </p:xfrm>
        <a:graphic>
          <a:graphicData uri="http://schemas.openxmlformats.org/drawingml/2006/table">
            <a:tbl>
              <a:tblPr/>
              <a:tblGrid>
                <a:gridCol w="2875168"/>
                <a:gridCol w="3903491"/>
              </a:tblGrid>
              <a:tr h="182600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Structure du jeu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5" indent="-194312" lvl="1">
                        <a:lnSpc>
                          <a:spcPts val="21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7 FAMILLES = 7 MALADIES</a:t>
                      </a:r>
                      <a:endParaRPr lang="en-US" sz="1100"/>
                    </a:p>
                    <a:p>
                      <a:pPr algn="l" marL="388625" indent="-194312" lvl="1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Chaque famille représente une pathologie spécifique</a:t>
                      </a:r>
                    </a:p>
                    <a:p>
                      <a:pPr algn="l">
                        <a:lnSpc>
                          <a:spcPts val="2160"/>
                        </a:lnSpc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316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Objectif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5" indent="-194312" lvl="1">
                        <a:lnSpc>
                          <a:spcPts val="21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RECONSTITUER UNE FAMILLE COMPLÈTE</a:t>
                      </a:r>
                      <a:endParaRPr lang="en-US" sz="1100"/>
                    </a:p>
                    <a:p>
                      <a:pPr algn="l" marL="388625" indent="-194312" lvl="1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Comprendre globalement la maladie</a:t>
                      </a:r>
                    </a:p>
                    <a:p>
                      <a:pPr algn="l">
                        <a:lnSpc>
                          <a:spcPts val="2160"/>
                        </a:lnSpc>
                        <a:spcBef>
                          <a:spcPct val="0"/>
                        </a:spcBef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8569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Contenu d’une famille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388625" indent="-194312" lvl="1">
                        <a:lnSpc>
                          <a:spcPts val="21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CARTE ORGANE ATTEINT</a:t>
                      </a:r>
                      <a:endParaRPr lang="en-US" sz="1100"/>
                    </a:p>
                    <a:p>
                      <a:pPr algn="l" marL="388625" indent="-194312" lvl="1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Carte Symptômes</a:t>
                      </a:r>
                    </a:p>
                    <a:p>
                      <a:pPr algn="l" marL="388625" indent="-194312" lvl="1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Carte Causes</a:t>
                      </a:r>
                    </a:p>
                    <a:p>
                      <a:pPr algn="l" marL="388625" indent="-194312" lvl="1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Carte Prévention</a:t>
                      </a:r>
                    </a:p>
                    <a:p>
                      <a:pPr algn="l" marL="388625" indent="-194312" lvl="1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Carte Diagnostic</a:t>
                      </a:r>
                    </a:p>
                    <a:p>
                      <a:pPr algn="l" marL="388625" indent="-194312" lvl="1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Carte Soins médicaux</a:t>
                      </a:r>
                    </a:p>
                    <a:p>
                      <a:pPr algn="l" marL="388625" indent="-194312" lvl="1">
                        <a:lnSpc>
                          <a:spcPts val="2160"/>
                        </a:lnSpc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elegraf"/>
                          <a:ea typeface="Telegraf"/>
                          <a:cs typeface="Telegraf"/>
                          <a:sym typeface="Telegraf"/>
                        </a:rPr>
                        <a:t>Carte Accompagnement / Associations</a:t>
                      </a:r>
                    </a:p>
                    <a:p>
                      <a:pPr algn="l">
                        <a:lnSpc>
                          <a:spcPts val="2160"/>
                        </a:lnSpc>
                        <a:spcBef>
                          <a:spcPct val="0"/>
                        </a:spcBef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D272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AutoShape 11" id="11"/>
          <p:cNvSpPr/>
          <p:nvPr/>
        </p:nvSpPr>
        <p:spPr>
          <a:xfrm>
            <a:off x="10480640" y="1340787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0480640" y="3191263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480640" y="5039113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16938" y="8106476"/>
            <a:ext cx="4141133" cy="671800"/>
            <a:chOff x="0" y="0"/>
            <a:chExt cx="5521511" cy="8957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1195115" y="167640"/>
              <a:ext cx="4326396" cy="39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b="true" sz="1676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SantéGo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3692">
            <a:off x="-2092563" y="5494437"/>
            <a:ext cx="12348139" cy="10035669"/>
          </a:xfrm>
          <a:custGeom>
            <a:avLst/>
            <a:gdLst/>
            <a:ahLst/>
            <a:cxnLst/>
            <a:rect r="r" b="b" t="t" l="l"/>
            <a:pathLst>
              <a:path h="10035669" w="12348139">
                <a:moveTo>
                  <a:pt x="0" y="0"/>
                </a:moveTo>
                <a:lnTo>
                  <a:pt x="12348140" y="0"/>
                </a:lnTo>
                <a:lnTo>
                  <a:pt x="12348140" y="10035670"/>
                </a:lnTo>
                <a:lnTo>
                  <a:pt x="0" y="1003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82307"/>
            <a:ext cx="6690444" cy="4269426"/>
            <a:chOff x="0" y="0"/>
            <a:chExt cx="8920591" cy="56925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7309822" cy="313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625"/>
                </a:lnSpc>
              </a:pPr>
              <a:r>
                <a:rPr lang="en-US" sz="8625">
                  <a:solidFill>
                    <a:srgbClr val="F4E7E7"/>
                  </a:solidFill>
                  <a:latin typeface="Telegraf"/>
                  <a:ea typeface="Telegraf"/>
                  <a:cs typeface="Telegraf"/>
                  <a:sym typeface="Telegraf"/>
                </a:rPr>
                <a:t>Notre site web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168692"/>
              <a:ext cx="8920591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149"/>
                </a:lnSpc>
                <a:spcBef>
                  <a:spcPct val="0"/>
                </a:spcBef>
              </a:pPr>
            </a:p>
          </p:txBody>
        </p:sp>
        <p:sp>
          <p:nvSpPr>
            <p:cNvPr name="Freeform 6" id="6"/>
            <p:cNvSpPr/>
            <p:nvPr/>
          </p:nvSpPr>
          <p:spPr>
            <a:xfrm flipH="true" flipV="false" rot="0">
              <a:off x="0" y="3373841"/>
              <a:ext cx="5497916" cy="129951"/>
            </a:xfrm>
            <a:custGeom>
              <a:avLst/>
              <a:gdLst/>
              <a:ahLst/>
              <a:cxnLst/>
              <a:rect r="r" b="b" t="t" l="l"/>
              <a:pathLst>
                <a:path h="129951" w="5497916">
                  <a:moveTo>
                    <a:pt x="5497916" y="0"/>
                  </a:moveTo>
                  <a:lnTo>
                    <a:pt x="0" y="0"/>
                  </a:lnTo>
                  <a:lnTo>
                    <a:pt x="0" y="129951"/>
                  </a:lnTo>
                  <a:lnTo>
                    <a:pt x="5497916" y="129951"/>
                  </a:lnTo>
                  <a:lnTo>
                    <a:pt x="5497916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7" id="7"/>
          <p:cNvSpPr/>
          <p:nvPr/>
        </p:nvSpPr>
        <p:spPr>
          <a:xfrm>
            <a:off x="15801935" y="9867301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3819341" y="8782234"/>
            <a:ext cx="554581" cy="0"/>
          </a:xfrm>
          <a:prstGeom prst="line">
            <a:avLst/>
          </a:prstGeom>
          <a:ln cap="rnd" w="47625">
            <a:solidFill>
              <a:srgbClr val="F4474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5841394" y="2212814"/>
            <a:ext cx="8182204" cy="6569419"/>
            <a:chOff x="0" y="0"/>
            <a:chExt cx="7467600" cy="59956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434265" y="5210810"/>
              <a:ext cx="2596530" cy="786130"/>
            </a:xfrm>
            <a:custGeom>
              <a:avLst/>
              <a:gdLst/>
              <a:ahLst/>
              <a:cxnLst/>
              <a:rect r="r" b="b" t="t" l="l"/>
              <a:pathLst>
                <a:path h="786130" w="25965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6"/>
              <a:stretch>
                <a:fillRect l="-11901" t="0" r="-11901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3789230" y="8837201"/>
            <a:ext cx="12567285" cy="80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u="sng">
                <a:solidFill>
                  <a:srgbClr val="F4E7E7"/>
                </a:solidFill>
                <a:latin typeface="Arimo"/>
                <a:ea typeface="Arimo"/>
                <a:cs typeface="Arimo"/>
                <a:sym typeface="Arimo"/>
                <a:hlinkClick r:id="rId7" tooltip="https://negabyasmine.github.io/projet-de-groupe/"/>
              </a:rPr>
              <a:t>https://negabyasmine.github.io/projet-de-groupe/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731368" y="346408"/>
            <a:ext cx="4141133" cy="671800"/>
            <a:chOff x="0" y="0"/>
            <a:chExt cx="5521511" cy="8957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195115" y="167640"/>
              <a:ext cx="4326396" cy="39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b="true" sz="1676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SantéGo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869991" y="294666"/>
            <a:ext cx="4418009" cy="2018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83"/>
              </a:lnSpc>
            </a:pPr>
            <a:r>
              <a:rPr lang="en-US" sz="5083">
                <a:solidFill>
                  <a:srgbClr val="F4E7E7"/>
                </a:solidFill>
                <a:latin typeface="Telegraf"/>
                <a:ea typeface="Telegraf"/>
                <a:cs typeface="Telegraf"/>
                <a:sym typeface="Telegraf"/>
              </a:rPr>
              <a:t>Tests utilisateurs et feedbacks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2313044"/>
            <a:ext cx="5708123" cy="1115695"/>
            <a:chOff x="0" y="0"/>
            <a:chExt cx="1393415" cy="2723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3415" cy="272353"/>
            </a:xfrm>
            <a:custGeom>
              <a:avLst/>
              <a:gdLst/>
              <a:ahLst/>
              <a:cxnLst/>
              <a:rect r="r" b="b" t="t" l="l"/>
              <a:pathLst>
                <a:path h="272353" w="1393415">
                  <a:moveTo>
                    <a:pt x="67815" y="0"/>
                  </a:moveTo>
                  <a:lnTo>
                    <a:pt x="1325600" y="0"/>
                  </a:lnTo>
                  <a:cubicBezTo>
                    <a:pt x="1343586" y="0"/>
                    <a:pt x="1360835" y="7145"/>
                    <a:pt x="1373553" y="19863"/>
                  </a:cubicBezTo>
                  <a:cubicBezTo>
                    <a:pt x="1386271" y="32580"/>
                    <a:pt x="1393415" y="49829"/>
                    <a:pt x="1393415" y="67815"/>
                  </a:cubicBezTo>
                  <a:lnTo>
                    <a:pt x="1393415" y="204538"/>
                  </a:lnTo>
                  <a:cubicBezTo>
                    <a:pt x="1393415" y="222524"/>
                    <a:pt x="1386271" y="239773"/>
                    <a:pt x="1373553" y="252491"/>
                  </a:cubicBezTo>
                  <a:cubicBezTo>
                    <a:pt x="1360835" y="265209"/>
                    <a:pt x="1343586" y="272353"/>
                    <a:pt x="1325600" y="272353"/>
                  </a:cubicBezTo>
                  <a:lnTo>
                    <a:pt x="67815" y="272353"/>
                  </a:lnTo>
                  <a:cubicBezTo>
                    <a:pt x="49829" y="272353"/>
                    <a:pt x="32580" y="265209"/>
                    <a:pt x="19863" y="252491"/>
                  </a:cubicBezTo>
                  <a:cubicBezTo>
                    <a:pt x="7145" y="239773"/>
                    <a:pt x="0" y="222524"/>
                    <a:pt x="0" y="204538"/>
                  </a:cubicBezTo>
                  <a:lnTo>
                    <a:pt x="0" y="67815"/>
                  </a:lnTo>
                  <a:cubicBezTo>
                    <a:pt x="0" y="49829"/>
                    <a:pt x="7145" y="32580"/>
                    <a:pt x="19863" y="19863"/>
                  </a:cubicBezTo>
                  <a:cubicBezTo>
                    <a:pt x="32580" y="7145"/>
                    <a:pt x="49829" y="0"/>
                    <a:pt x="67815" y="0"/>
                  </a:cubicBezTo>
                  <a:close/>
                </a:path>
              </a:pathLst>
            </a:custGeom>
            <a:solidFill>
              <a:srgbClr val="C2453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23825"/>
              <a:ext cx="1393415" cy="396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Résultats des tests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7053523"/>
            <a:ext cx="5115680" cy="1115695"/>
            <a:chOff x="0" y="0"/>
            <a:chExt cx="1248794" cy="2723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48794" cy="272353"/>
            </a:xfrm>
            <a:custGeom>
              <a:avLst/>
              <a:gdLst/>
              <a:ahLst/>
              <a:cxnLst/>
              <a:rect r="r" b="b" t="t" l="l"/>
              <a:pathLst>
                <a:path h="272353" w="1248794">
                  <a:moveTo>
                    <a:pt x="75669" y="0"/>
                  </a:moveTo>
                  <a:lnTo>
                    <a:pt x="1173125" y="0"/>
                  </a:lnTo>
                  <a:cubicBezTo>
                    <a:pt x="1193194" y="0"/>
                    <a:pt x="1212440" y="7972"/>
                    <a:pt x="1226631" y="22163"/>
                  </a:cubicBezTo>
                  <a:cubicBezTo>
                    <a:pt x="1240821" y="36353"/>
                    <a:pt x="1248794" y="55600"/>
                    <a:pt x="1248794" y="75669"/>
                  </a:cubicBezTo>
                  <a:lnTo>
                    <a:pt x="1248794" y="196685"/>
                  </a:lnTo>
                  <a:cubicBezTo>
                    <a:pt x="1248794" y="216753"/>
                    <a:pt x="1240821" y="236000"/>
                    <a:pt x="1226631" y="250191"/>
                  </a:cubicBezTo>
                  <a:cubicBezTo>
                    <a:pt x="1212440" y="264381"/>
                    <a:pt x="1193194" y="272353"/>
                    <a:pt x="1173125" y="272353"/>
                  </a:cubicBezTo>
                  <a:lnTo>
                    <a:pt x="75669" y="272353"/>
                  </a:lnTo>
                  <a:cubicBezTo>
                    <a:pt x="55600" y="272353"/>
                    <a:pt x="36353" y="264381"/>
                    <a:pt x="22163" y="250191"/>
                  </a:cubicBezTo>
                  <a:cubicBezTo>
                    <a:pt x="7972" y="236000"/>
                    <a:pt x="0" y="216753"/>
                    <a:pt x="0" y="196685"/>
                  </a:cubicBezTo>
                  <a:lnTo>
                    <a:pt x="0" y="75669"/>
                  </a:lnTo>
                  <a:cubicBezTo>
                    <a:pt x="0" y="55600"/>
                    <a:pt x="7972" y="36353"/>
                    <a:pt x="22163" y="22163"/>
                  </a:cubicBezTo>
                  <a:cubicBezTo>
                    <a:pt x="36353" y="7972"/>
                    <a:pt x="55600" y="0"/>
                    <a:pt x="75669" y="0"/>
                  </a:cubicBez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23825"/>
              <a:ext cx="1248794" cy="396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Actions envisagées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4681987"/>
            <a:ext cx="4850778" cy="1115695"/>
            <a:chOff x="0" y="0"/>
            <a:chExt cx="1184128" cy="27235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84128" cy="272353"/>
            </a:xfrm>
            <a:custGeom>
              <a:avLst/>
              <a:gdLst/>
              <a:ahLst/>
              <a:cxnLst/>
              <a:rect r="r" b="b" t="t" l="l"/>
              <a:pathLst>
                <a:path h="272353" w="1184128">
                  <a:moveTo>
                    <a:pt x="79801" y="0"/>
                  </a:moveTo>
                  <a:lnTo>
                    <a:pt x="1104327" y="0"/>
                  </a:lnTo>
                  <a:cubicBezTo>
                    <a:pt x="1125492" y="0"/>
                    <a:pt x="1145789" y="8408"/>
                    <a:pt x="1160755" y="23373"/>
                  </a:cubicBezTo>
                  <a:cubicBezTo>
                    <a:pt x="1175721" y="38339"/>
                    <a:pt x="1184128" y="58636"/>
                    <a:pt x="1184128" y="79801"/>
                  </a:cubicBezTo>
                  <a:lnTo>
                    <a:pt x="1184128" y="192553"/>
                  </a:lnTo>
                  <a:cubicBezTo>
                    <a:pt x="1184128" y="236625"/>
                    <a:pt x="1148400" y="272353"/>
                    <a:pt x="1104327" y="272353"/>
                  </a:cubicBezTo>
                  <a:lnTo>
                    <a:pt x="79801" y="272353"/>
                  </a:lnTo>
                  <a:cubicBezTo>
                    <a:pt x="58636" y="272353"/>
                    <a:pt x="38339" y="263946"/>
                    <a:pt x="23373" y="248980"/>
                  </a:cubicBezTo>
                  <a:cubicBezTo>
                    <a:pt x="8408" y="234015"/>
                    <a:pt x="0" y="213717"/>
                    <a:pt x="0" y="192553"/>
                  </a:cubicBezTo>
                  <a:lnTo>
                    <a:pt x="0" y="79801"/>
                  </a:lnTo>
                  <a:cubicBezTo>
                    <a:pt x="0" y="58636"/>
                    <a:pt x="8408" y="38339"/>
                    <a:pt x="23373" y="23373"/>
                  </a:cubicBezTo>
                  <a:cubicBezTo>
                    <a:pt x="38339" y="8408"/>
                    <a:pt x="58636" y="0"/>
                    <a:pt x="79801" y="0"/>
                  </a:cubicBezTo>
                  <a:close/>
                </a:path>
              </a:pathLst>
            </a:custGeom>
            <a:solidFill>
              <a:srgbClr val="AD27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23825"/>
              <a:ext cx="1184128" cy="3961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Points à améliorer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220120" y="1855844"/>
            <a:ext cx="5722649" cy="1963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Jeu jugé amusant et interactif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Découverte de nouvelles maladies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Mise en valeur du rôle des associations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Bonne prise en main du jeu</a:t>
            </a:r>
          </a:p>
          <a:p>
            <a:pPr algn="l">
              <a:lnSpc>
                <a:spcPts val="308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220120" y="4029525"/>
            <a:ext cx="5391402" cy="235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Vocabulaire médical parfois complexe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Règles du jeu à renforcer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Nombre de familles trop élevé (10 familles)</a:t>
            </a:r>
          </a:p>
          <a:p>
            <a:pPr algn="l">
              <a:lnSpc>
                <a:spcPts val="3080"/>
              </a:lnSpc>
            </a:pPr>
          </a:p>
        </p:txBody>
      </p:sp>
      <p:sp>
        <p:nvSpPr>
          <p:cNvPr name="AutoShape 15" id="15"/>
          <p:cNvSpPr/>
          <p:nvPr/>
        </p:nvSpPr>
        <p:spPr>
          <a:xfrm flipV="true">
            <a:off x="5115680" y="7611371"/>
            <a:ext cx="210444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4850778" y="5239835"/>
            <a:ext cx="236934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5708123" y="2870892"/>
            <a:ext cx="1511997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7220120" y="6791586"/>
            <a:ext cx="7028152" cy="1572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Simplification du vocabulaire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Réduction du nombre de familles (de 10 à 7)</a:t>
            </a:r>
          </a:p>
          <a:p>
            <a:pPr algn="l"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Ajustement et clarification des règles du jeu</a:t>
            </a:r>
          </a:p>
          <a:p>
            <a:pPr algn="l">
              <a:lnSpc>
                <a:spcPts val="3080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3710662" y="8764531"/>
            <a:ext cx="4141133" cy="671800"/>
            <a:chOff x="0" y="0"/>
            <a:chExt cx="5521511" cy="8957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9675" cy="895733"/>
            </a:xfrm>
            <a:custGeom>
              <a:avLst/>
              <a:gdLst/>
              <a:ahLst/>
              <a:cxnLst/>
              <a:rect r="r" b="b" t="t" l="l"/>
              <a:pathLst>
                <a:path h="895733" w="869675">
                  <a:moveTo>
                    <a:pt x="0" y="0"/>
                  </a:moveTo>
                  <a:lnTo>
                    <a:pt x="869675" y="0"/>
                  </a:lnTo>
                  <a:lnTo>
                    <a:pt x="869675" y="895733"/>
                  </a:lnTo>
                  <a:lnTo>
                    <a:pt x="0" y="89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195115" y="167640"/>
              <a:ext cx="4326396" cy="3940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6"/>
                </a:lnSpc>
                <a:spcBef>
                  <a:spcPct val="0"/>
                </a:spcBef>
              </a:pPr>
              <a:r>
                <a:rPr lang="en-US" b="true" sz="1676">
                  <a:solidFill>
                    <a:srgbClr val="F4E7E7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SantéGo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829761">
            <a:off x="13924209" y="3134389"/>
            <a:ext cx="3775344" cy="2244614"/>
          </a:xfrm>
          <a:custGeom>
            <a:avLst/>
            <a:gdLst/>
            <a:ahLst/>
            <a:cxnLst/>
            <a:rect r="r" b="b" t="t" l="l"/>
            <a:pathLst>
              <a:path h="2244614" w="3775344">
                <a:moveTo>
                  <a:pt x="0" y="0"/>
                </a:moveTo>
                <a:lnTo>
                  <a:pt x="3775344" y="0"/>
                </a:lnTo>
                <a:lnTo>
                  <a:pt x="3775344" y="2244614"/>
                </a:lnTo>
                <a:lnTo>
                  <a:pt x="0" y="22446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948439">
            <a:off x="4582602" y="331610"/>
            <a:ext cx="2653737" cy="1577767"/>
          </a:xfrm>
          <a:custGeom>
            <a:avLst/>
            <a:gdLst/>
            <a:ahLst/>
            <a:cxnLst/>
            <a:rect r="r" b="b" t="t" l="l"/>
            <a:pathLst>
              <a:path h="1577767" w="2653737">
                <a:moveTo>
                  <a:pt x="0" y="0"/>
                </a:moveTo>
                <a:lnTo>
                  <a:pt x="2653737" y="0"/>
                </a:lnTo>
                <a:lnTo>
                  <a:pt x="2653737" y="1577768"/>
                </a:lnTo>
                <a:lnTo>
                  <a:pt x="0" y="15777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462696">
            <a:off x="-1847708" y="8478549"/>
            <a:ext cx="6920917" cy="4114800"/>
          </a:xfrm>
          <a:custGeom>
            <a:avLst/>
            <a:gdLst/>
            <a:ahLst/>
            <a:cxnLst/>
            <a:rect r="r" b="b" t="t" l="l"/>
            <a:pathLst>
              <a:path h="4114800" w="6920917">
                <a:moveTo>
                  <a:pt x="0" y="0"/>
                </a:moveTo>
                <a:lnTo>
                  <a:pt x="6920918" y="0"/>
                </a:lnTo>
                <a:lnTo>
                  <a:pt x="69209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DAG_Q8DBo8E</dc:identifier>
  <dcterms:modified xsi:type="dcterms:W3CDTF">2011-08-01T06:04:30Z</dcterms:modified>
  <cp:revision>1</cp:revision>
  <dc:title>Présentation d'Entreprise Profil d'entreprise Vide Tech Abstrait en Noir et Rouge</dc:title>
</cp:coreProperties>
</file>